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70" r:id="rId3"/>
    <p:sldId id="263" r:id="rId4"/>
    <p:sldId id="264" r:id="rId5"/>
    <p:sldId id="269" r:id="rId6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8F5"/>
    <a:srgbClr val="3C8C93"/>
    <a:srgbClr val="B21A65"/>
    <a:srgbClr val="355B99"/>
    <a:srgbClr val="1F497D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v-LV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49688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3B3C176-8C50-412C-926D-D462AFCA56D2}" type="datetime1">
              <a:rPr lang="lv-LV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12.06.2018</a:t>
            </a:fld>
            <a:endParaRPr lang="lv-LV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v-LV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49688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133F19-2EC9-45B5-857A-48AE68044A2E}" type="slidenum">
              <a:t>‹#›</a:t>
            </a:fld>
            <a:endParaRPr lang="lv-LV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7786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7" cy="496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lv-LV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50437" y="0"/>
            <a:ext cx="2945657" cy="496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CCE11B6-BAEC-443D-9D58-3CC51543DC15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2" y="744541"/>
            <a:ext cx="4962521" cy="372268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79764" y="4715149"/>
            <a:ext cx="5438137" cy="44669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428579"/>
            <a:ext cx="2945657" cy="496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lv-LV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50437" y="9428579"/>
            <a:ext cx="2945657" cy="496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82B998F-3B32-407F-B3E3-A9786ADDCAAD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9878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82B998F-3B32-407F-B3E3-A9786ADDCAAD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4598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1200" kern="0" baseline="0" dirty="0" smtClean="0">
                <a:solidFill>
                  <a:srgbClr val="002060"/>
                </a:solidFill>
                <a:latin typeface="Calibri"/>
                <a:ea typeface="ＭＳ Ｐゴシック"/>
                <a:cs typeface="Myriad Pro Cond"/>
              </a:rPr>
              <a:t>+ FKTK</a:t>
            </a:r>
            <a:r>
              <a:rPr lang="lv-LV" sz="1200" kern="0" dirty="0" smtClean="0">
                <a:solidFill>
                  <a:srgbClr val="002060"/>
                </a:solidFill>
                <a:latin typeface="Calibri"/>
                <a:ea typeface="ＭＳ Ｐゴシック"/>
                <a:cs typeface="Myriad Pro Cond"/>
              </a:rPr>
              <a:t> pilnvarnieku komanda (4)</a:t>
            </a:r>
          </a:p>
          <a:p>
            <a:pP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1200" b="1" kern="0" dirty="0" smtClean="0">
                <a:solidFill>
                  <a:srgbClr val="002060"/>
                </a:solidFill>
                <a:ea typeface="ＭＳ Ｐゴシック"/>
                <a:cs typeface="Myriad Pro Cond"/>
              </a:rPr>
              <a:t>+ </a:t>
            </a:r>
            <a:r>
              <a:rPr lang="lv-LV" sz="1200" b="1" i="1" kern="0" dirty="0" err="1" smtClean="0">
                <a:solidFill>
                  <a:srgbClr val="002060"/>
                </a:solidFill>
                <a:ea typeface="ＭＳ Ｐゴシック"/>
                <a:cs typeface="Myriad Pro Cond"/>
              </a:rPr>
              <a:t>Ernst&amp;Young</a:t>
            </a:r>
            <a:r>
              <a:rPr lang="lv-LV" sz="1200" kern="0" dirty="0" smtClean="0">
                <a:solidFill>
                  <a:srgbClr val="002060"/>
                </a:solidFill>
                <a:ea typeface="ＭＳ Ｐゴシック"/>
                <a:cs typeface="Myriad Pro Cond"/>
              </a:rPr>
              <a:t> pārraudzība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1200" kern="0" dirty="0" smtClean="0">
                <a:solidFill>
                  <a:srgbClr val="002060"/>
                </a:solidFill>
                <a:latin typeface="Calibri"/>
                <a:ea typeface="ＭＳ Ｐゴシック"/>
                <a:cs typeface="Myriad Pro Cond"/>
              </a:rPr>
              <a:t> + IT </a:t>
            </a:r>
            <a:r>
              <a:rPr lang="lv-LV" sz="1200" i="0" u="none" strike="noStrike" kern="0" cap="none" spc="0" baseline="0" dirty="0" smtClean="0">
                <a:solidFill>
                  <a:srgbClr val="002060"/>
                </a:solidFill>
                <a:uFillTx/>
                <a:latin typeface="Calibri"/>
                <a:ea typeface="ＭＳ Ｐゴシック"/>
                <a:cs typeface="Myriad Pro Cond"/>
              </a:rPr>
              <a:t>nodrošinājums</a:t>
            </a:r>
            <a:r>
              <a:rPr lang="lv-LV" sz="1200" kern="0" dirty="0" smtClean="0">
                <a:solidFill>
                  <a:srgbClr val="002060"/>
                </a:solidFill>
                <a:latin typeface="Calibri"/>
                <a:ea typeface="ＭＳ Ｐゴシック"/>
                <a:cs typeface="Myriad Pro Cond"/>
              </a:rPr>
              <a:t> 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1200" i="0" u="none" strike="noStrike" kern="0" cap="none" spc="0" dirty="0" smtClean="0">
                <a:solidFill>
                  <a:srgbClr val="002060"/>
                </a:solidFill>
                <a:uFillTx/>
                <a:latin typeface="Calibri"/>
                <a:ea typeface="ＭＳ Ｐゴシック"/>
                <a:cs typeface="Myriad Pro Cond"/>
              </a:rPr>
              <a:t>+ </a:t>
            </a:r>
            <a:r>
              <a:rPr lang="lv-LV" sz="1200" i="0" u="none" strike="noStrike" kern="0" cap="none" spc="0" dirty="0" smtClean="0">
                <a:solidFill>
                  <a:srgbClr val="FF0000"/>
                </a:solidFill>
                <a:uFillTx/>
                <a:latin typeface="Calibri"/>
                <a:ea typeface="ＭＳ Ｐゴシック"/>
                <a:cs typeface="Myriad Pro Cond"/>
              </a:rPr>
              <a:t>Sadarbība ar Kontroles dienestu</a:t>
            </a:r>
            <a:endParaRPr lang="lv-LV" sz="1200" i="0" u="none" strike="noStrike" kern="0" cap="none" spc="0" baseline="0" dirty="0" smtClean="0">
              <a:solidFill>
                <a:srgbClr val="FF0000"/>
              </a:solidFill>
              <a:uFillTx/>
              <a:latin typeface="Calibri"/>
              <a:ea typeface="ＭＳ Ｐゴシック"/>
              <a:cs typeface="Myriad Pro Cond"/>
            </a:endParaRP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82B998F-3B32-407F-B3E3-A9786ADDCAAD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2668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lv-LV" dirty="0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50437" y="9428579"/>
            <a:ext cx="2945657" cy="496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DF6410-3080-489A-AB5C-DC01D2784901}" type="slidenum">
              <a:t>4</a:t>
            </a:fld>
            <a:endParaRPr lang="lv-LV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8E0184-5C1A-4AED-8805-0ECDD4FCF454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7050A8-E7C0-49FC-B6DD-AE92DE531CB7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431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4EC7C0-6C0E-432C-82E2-30525FD2A05E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4232D6-8797-40CA-B63D-7E2FAC14E9A0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070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C75044-B8A3-4ACF-87B0-F92F14F4872C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F7FF37-C1F1-4557-AC9B-B191C04AEB87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548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solidFill>
          <a:srgbClr val="E300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Desktop\www\logo_ppt_liel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203847" y="2780928"/>
            <a:ext cx="2683315" cy="12392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135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62BDFF-F179-4D7A-8069-B5C988860020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A85411-62A3-4736-86C7-F032C506E160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40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7291DA-54BA-4987-93BF-E399AEA51D56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98745B-80FE-4942-84D9-674994D860A4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9789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E42BA0-7A86-4653-8FCA-72D9171C6CE5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04C5A1-C552-4ABE-AA2E-092CB8A71F75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59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3CA5E8-AC0F-4A6D-BA31-5E3A3AB084D4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06590F-132D-4D18-8C31-F313F062ADF6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636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61ADE0-E273-4F14-8F4E-528BDCFDDB31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8C1A17-492A-4929-93C2-8077246E579C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3703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5AAA1F-CB52-4300-BA20-7EAF75D81CAC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BB176A-63CA-41F6-A6B2-EC500ABB9B90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7369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BB3B53-6EC5-4F71-A6C3-5E6B26D13431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B97E1-F243-496B-AFA4-BE5F3F90A975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742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lv-LV"/>
            </a:lvl1pPr>
          </a:lstStyle>
          <a:p>
            <a:pPr lvl="0"/>
            <a:endParaRPr lang="lv-LV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96C37A-4E7A-4B10-B8C4-68D9F93136E1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lv-LV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8625E0-7F79-47BC-A510-244F5275D786}" type="slidenum"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014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EF53DF6-7CA3-4023-B002-A0EF09794DD3}" type="datetime1">
              <a:rPr lang="lv-LV"/>
              <a:pPr lvl="0"/>
              <a:t>12.06.2018</a:t>
            </a:fld>
            <a:endParaRPr lang="lv-LV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lv-LV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lv-LV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D0CC311-D0C7-49D3-AF87-DC266ADC85CC}" type="slidenum"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twitter.com/fktk_lv" TargetMode="External"/><Relationship Id="rId7" Type="http://schemas.openxmlformats.org/officeDocument/2006/relationships/hyperlink" Target="https://www.slideshare.net/FKTK_lv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www.youtube.com/user/FKTKLatvija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/>
          <p:nvPr/>
        </p:nvSpPr>
        <p:spPr>
          <a:xfrm>
            <a:off x="395532" y="2716124"/>
            <a:ext cx="7611255" cy="201964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v-LV" sz="4000" b="1" i="1" kern="0" dirty="0" smtClean="0">
              <a:solidFill>
                <a:srgbClr val="000000"/>
              </a:solidFill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4000" b="1" i="1" kern="0" dirty="0" smtClean="0">
                <a:solidFill>
                  <a:srgbClr val="000000"/>
                </a:solidFill>
              </a:rPr>
              <a:t>ABLV </a:t>
            </a:r>
            <a:r>
              <a:rPr lang="lv-LV" sz="4000" b="1" i="1" kern="0" dirty="0" err="1">
                <a:solidFill>
                  <a:srgbClr val="000000"/>
                </a:solidFill>
              </a:rPr>
              <a:t>Bank</a:t>
            </a:r>
            <a:r>
              <a:rPr lang="lv-LV" sz="4000" b="1" i="1" kern="0" dirty="0">
                <a:solidFill>
                  <a:srgbClr val="000000"/>
                </a:solidFill>
              </a:rPr>
              <a:t> </a:t>
            </a:r>
            <a:r>
              <a:rPr lang="lv-LV" sz="4000" b="1" kern="0" dirty="0" smtClean="0">
                <a:solidFill>
                  <a:srgbClr val="000000"/>
                </a:solidFill>
              </a:rPr>
              <a:t>VOLUNTARY WINDING UP</a:t>
            </a:r>
            <a:r>
              <a:rPr lang="lv-LV" sz="4000" b="1" kern="0" dirty="0" smtClean="0">
                <a:solidFill>
                  <a:srgbClr val="000000"/>
                </a:solidFill>
                <a:latin typeface="Calibri"/>
              </a:rPr>
              <a:t>/</a:t>
            </a:r>
            <a:r>
              <a:rPr lang="lv-LV" sz="4000" b="1" kern="0" dirty="0" smtClean="0">
                <a:solidFill>
                  <a:schemeClr val="accent5">
                    <a:lumMod val="75000"/>
                  </a:schemeClr>
                </a:solidFill>
              </a:rPr>
              <a:t>FCMC CONTROL MECHANISMS</a:t>
            </a:r>
            <a:endParaRPr lang="en-US" sz="4000" b="1" i="0" u="none" strike="noStrike" kern="0" cap="none" spc="0" baseline="0" dirty="0">
              <a:solidFill>
                <a:schemeClr val="accent5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3" name="Rectangle 4"/>
          <p:cNvSpPr txBox="1"/>
          <p:nvPr/>
        </p:nvSpPr>
        <p:spPr>
          <a:xfrm>
            <a:off x="3859124" y="5015703"/>
            <a:ext cx="4147663" cy="8653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9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1900" kern="0" dirty="0">
                <a:solidFill>
                  <a:srgbClr val="000000"/>
                </a:solidFill>
                <a:latin typeface="Calibri"/>
              </a:rPr>
              <a:t>1</a:t>
            </a:r>
            <a:r>
              <a:rPr lang="lv-LV" sz="1900" b="0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2</a:t>
            </a:r>
            <a:r>
              <a:rPr lang="en-US" sz="19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r>
              <a:rPr lang="lv-LV" sz="1900" b="0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06</a:t>
            </a:r>
            <a:r>
              <a:rPr lang="en-US" sz="1900" b="0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.201</a:t>
            </a:r>
            <a:r>
              <a:rPr lang="lv-LV" sz="1900" b="0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8</a:t>
            </a:r>
            <a:endParaRPr lang="en-US" sz="19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Line 2"/>
          <p:cNvSpPr/>
          <p:nvPr/>
        </p:nvSpPr>
        <p:spPr>
          <a:xfrm rot="10800009" flipH="1">
            <a:off x="3859115" y="4844134"/>
            <a:ext cx="4147663" cy="1062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28575">
            <a:solidFill>
              <a:srgbClr val="355B99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Прямоугольник 17"/>
          <p:cNvSpPr/>
          <p:nvPr/>
        </p:nvSpPr>
        <p:spPr>
          <a:xfrm rot="16200004">
            <a:off x="1782613" y="-293880"/>
            <a:ext cx="1107082" cy="4342083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355B99"/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82296" tIns="41148" rIns="82296" bIns="41148" anchor="t" anchorCtr="0" compatLnSpc="1"/>
          <a:lstStyle/>
          <a:p>
            <a:pPr marL="0" marR="0" lvl="0" indent="0" algn="l" defTabSz="82296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100" b="0" i="0" u="none" strike="noStrike" kern="1200" cap="none" spc="0" baseline="0">
              <a:solidFill>
                <a:srgbClr val="000000"/>
              </a:solidFill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pic>
        <p:nvPicPr>
          <p:cNvPr id="6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616" y="1246802"/>
            <a:ext cx="3305162" cy="1183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8"/>
          <p:cNvSpPr/>
          <p:nvPr/>
        </p:nvSpPr>
        <p:spPr>
          <a:xfrm>
            <a:off x="0" y="830933"/>
            <a:ext cx="719065" cy="324035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355B9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82296" tIns="41148" rIns="82296" bIns="41148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3"/>
          <p:cNvSpPr txBox="1"/>
          <p:nvPr/>
        </p:nvSpPr>
        <p:spPr>
          <a:xfrm>
            <a:off x="1475658" y="116631"/>
            <a:ext cx="6707306" cy="1290364"/>
          </a:xfrm>
          <a:prstGeom prst="rect">
            <a:avLst/>
          </a:prstGeom>
          <a:noFill/>
          <a:ln>
            <a:noFill/>
          </a:ln>
        </p:spPr>
        <p:txBody>
          <a:bodyPr vert="horz" wrap="square" lIns="34290" tIns="34290" rIns="34290" bIns="3429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600" b="1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Slide Number Placeholder 3"/>
          <p:cNvSpPr txBox="1"/>
          <p:nvPr/>
        </p:nvSpPr>
        <p:spPr>
          <a:xfrm>
            <a:off x="394920" y="830933"/>
            <a:ext cx="324145" cy="324035"/>
          </a:xfrm>
          <a:prstGeom prst="rect">
            <a:avLst/>
          </a:prstGeom>
          <a:noFill/>
          <a:ln>
            <a:noFill/>
          </a:ln>
        </p:spPr>
        <p:txBody>
          <a:bodyPr vert="horz" wrap="none" lIns="82296" tIns="41148" rIns="82296" bIns="41148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7EAA20B-C070-47B9-8187-0F3BCC086AC9}" type="slidenum">
              <a:t>2</a:t>
            </a:fld>
            <a:endParaRPr lang="en-US" sz="1600" b="1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ＭＳ Ｐゴシック"/>
              <a:cs typeface="Myriad Pro Cond"/>
            </a:endParaRPr>
          </a:p>
        </p:txBody>
      </p:sp>
      <p:pic>
        <p:nvPicPr>
          <p:cNvPr id="5" name="Рисунок 11"/>
          <p:cNvPicPr>
            <a:picLocks noChangeAspect="1"/>
          </p:cNvPicPr>
          <p:nvPr/>
        </p:nvPicPr>
        <p:blipFill>
          <a:blip r:embed="rId3"/>
          <a:srcRect r="52729"/>
          <a:stretch>
            <a:fillRect/>
          </a:stretch>
        </p:blipFill>
        <p:spPr>
          <a:xfrm>
            <a:off x="813185" y="815096"/>
            <a:ext cx="453652" cy="343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Diagram 1"/>
          <p:cNvGrpSpPr/>
          <p:nvPr/>
        </p:nvGrpSpPr>
        <p:grpSpPr>
          <a:xfrm>
            <a:off x="817903" y="1406996"/>
            <a:ext cx="7383990" cy="4810353"/>
            <a:chOff x="817903" y="1704194"/>
            <a:chExt cx="7383990" cy="4520053"/>
          </a:xfrm>
        </p:grpSpPr>
        <p:sp>
          <p:nvSpPr>
            <p:cNvPr id="7" name="Freeform 6"/>
            <p:cNvSpPr/>
            <p:nvPr/>
          </p:nvSpPr>
          <p:spPr>
            <a:xfrm>
              <a:off x="817903" y="1704194"/>
              <a:ext cx="7360334" cy="152179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33803"/>
                <a:gd name="f7" fmla="val 1521801"/>
                <a:gd name="f8" fmla="val 152180"/>
                <a:gd name="f9" fmla="val 68133"/>
                <a:gd name="f10" fmla="val 6981623"/>
                <a:gd name="f11" fmla="val 7065670"/>
                <a:gd name="f12" fmla="val 1369621"/>
                <a:gd name="f13" fmla="val 1453668"/>
                <a:gd name="f14" fmla="+- 0 0 -90"/>
                <a:gd name="f15" fmla="*/ f3 1 7133803"/>
                <a:gd name="f16" fmla="*/ f4 1 1521801"/>
                <a:gd name="f17" fmla="+- f7 0 f5"/>
                <a:gd name="f18" fmla="+- f6 0 f5"/>
                <a:gd name="f19" fmla="*/ f14 f0 1"/>
                <a:gd name="f20" fmla="*/ f18 1 7133803"/>
                <a:gd name="f21" fmla="*/ f17 1 1521801"/>
                <a:gd name="f22" fmla="*/ 0 f18 1"/>
                <a:gd name="f23" fmla="*/ 152180 f17 1"/>
                <a:gd name="f24" fmla="*/ 152180 f18 1"/>
                <a:gd name="f25" fmla="*/ 0 f17 1"/>
                <a:gd name="f26" fmla="*/ 6981623 f18 1"/>
                <a:gd name="f27" fmla="*/ 7133803 f18 1"/>
                <a:gd name="f28" fmla="*/ 1369621 f17 1"/>
                <a:gd name="f29" fmla="*/ 1521801 f17 1"/>
                <a:gd name="f30" fmla="*/ f19 1 f2"/>
                <a:gd name="f31" fmla="*/ f22 1 7133803"/>
                <a:gd name="f32" fmla="*/ f23 1 1521801"/>
                <a:gd name="f33" fmla="*/ f24 1 7133803"/>
                <a:gd name="f34" fmla="*/ f25 1 1521801"/>
                <a:gd name="f35" fmla="*/ f26 1 7133803"/>
                <a:gd name="f36" fmla="*/ f27 1 7133803"/>
                <a:gd name="f37" fmla="*/ f28 1 1521801"/>
                <a:gd name="f38" fmla="*/ f29 1 15218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33803" h="15218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1F497D"/>
                </a:gs>
                <a:gs pos="100000">
                  <a:srgbClr val="355B99"/>
                </a:gs>
              </a:gsLst>
              <a:lin ang="5400000"/>
            </a:gradFill>
            <a:ln w="25402">
              <a:solidFill>
                <a:srgbClr val="FFFFFF"/>
              </a:solidFill>
              <a:prstDash val="solid"/>
            </a:ln>
          </p:spPr>
          <p:txBody>
            <a:bodyPr vert="horz" wrap="square" lIns="292223" tIns="292223" rIns="292223" bIns="292223" anchor="ctr" anchorCtr="1" compatLnSpc="1"/>
            <a:lstStyle/>
            <a:p>
              <a:pPr marL="0" marR="0" lvl="0" indent="0" algn="ctr" defTabSz="28892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6500" dirty="0" smtClean="0">
                  <a:solidFill>
                    <a:srgbClr val="FFFFFF"/>
                  </a:solidFill>
                  <a:latin typeface="Calibri"/>
                </a:rPr>
                <a:t>3</a:t>
              </a:r>
              <a:r>
                <a:rPr lang="lv-LV" sz="6500" b="0" i="0" u="none" strike="noStrike" kern="1200" cap="none" spc="0" baseline="0" dirty="0" smtClean="0">
                  <a:solidFill>
                    <a:srgbClr val="FFFFFF"/>
                  </a:solidFill>
                  <a:uFillTx/>
                  <a:latin typeface="Calibri"/>
                </a:rPr>
                <a:t>768 </a:t>
              </a:r>
              <a:r>
                <a:rPr lang="lv-LV" sz="3200" b="0" i="0" u="none" strike="noStrike" kern="1200" cap="none" spc="0" baseline="0" dirty="0" smtClean="0">
                  <a:solidFill>
                    <a:srgbClr val="FFFFFF"/>
                  </a:solidFill>
                  <a:uFillTx/>
                  <a:latin typeface="Calibri"/>
                </a:rPr>
                <a:t>CLIENTS </a:t>
              </a:r>
              <a:endParaRPr lang="lv-LV" sz="32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899592" y="3239008"/>
              <a:ext cx="5832648" cy="152179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408609"/>
                <a:gd name="f7" fmla="val 1521801"/>
                <a:gd name="f8" fmla="val 152180"/>
                <a:gd name="f9" fmla="val 68133"/>
                <a:gd name="f10" fmla="val 4256429"/>
                <a:gd name="f11" fmla="val 4340476"/>
                <a:gd name="f12" fmla="val 1369621"/>
                <a:gd name="f13" fmla="val 1453668"/>
                <a:gd name="f14" fmla="+- 0 0 -90"/>
                <a:gd name="f15" fmla="*/ f3 1 4408609"/>
                <a:gd name="f16" fmla="*/ f4 1 1521801"/>
                <a:gd name="f17" fmla="+- f7 0 f5"/>
                <a:gd name="f18" fmla="+- f6 0 f5"/>
                <a:gd name="f19" fmla="*/ f14 f0 1"/>
                <a:gd name="f20" fmla="*/ f18 1 4408609"/>
                <a:gd name="f21" fmla="*/ f17 1 1521801"/>
                <a:gd name="f22" fmla="*/ 0 f18 1"/>
                <a:gd name="f23" fmla="*/ 152180 f17 1"/>
                <a:gd name="f24" fmla="*/ 152180 f18 1"/>
                <a:gd name="f25" fmla="*/ 0 f17 1"/>
                <a:gd name="f26" fmla="*/ 4256429 f18 1"/>
                <a:gd name="f27" fmla="*/ 4408609 f18 1"/>
                <a:gd name="f28" fmla="*/ 1369621 f17 1"/>
                <a:gd name="f29" fmla="*/ 1521801 f17 1"/>
                <a:gd name="f30" fmla="*/ f19 1 f2"/>
                <a:gd name="f31" fmla="*/ f22 1 4408609"/>
                <a:gd name="f32" fmla="*/ f23 1 1521801"/>
                <a:gd name="f33" fmla="*/ f24 1 4408609"/>
                <a:gd name="f34" fmla="*/ f25 1 1521801"/>
                <a:gd name="f35" fmla="*/ f26 1 4408609"/>
                <a:gd name="f36" fmla="*/ f27 1 4408609"/>
                <a:gd name="f37" fmla="*/ f28 1 1521801"/>
                <a:gd name="f38" fmla="*/ f29 1 15218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408609" h="15218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100000">
                  <a:srgbClr val="C774A4"/>
                </a:gs>
                <a:gs pos="0">
                  <a:srgbClr val="B21A65"/>
                </a:gs>
                <a:gs pos="100000">
                  <a:srgbClr val="E1E8F5"/>
                </a:gs>
              </a:gsLst>
              <a:lin ang="5400000"/>
            </a:gradFill>
            <a:ln w="25402">
              <a:solidFill>
                <a:srgbClr val="FFFFFF"/>
              </a:solidFill>
              <a:prstDash val="solid"/>
            </a:ln>
          </p:spPr>
          <p:txBody>
            <a:bodyPr vert="horz" wrap="square" lIns="212213" tIns="212213" rIns="212213" bIns="212213" anchor="ctr" anchorCtr="1" compatLnSpc="1"/>
            <a:lstStyle/>
            <a:p>
              <a:pPr algn="ctr" defTabSz="1955801">
                <a:lnSpc>
                  <a:spcPct val="90000"/>
                </a:lnSpc>
                <a:spcAft>
                  <a:spcPts val="18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4400" b="1" dirty="0" smtClean="0">
                  <a:solidFill>
                    <a:srgbClr val="FFFFFF"/>
                  </a:solidFill>
                  <a:ea typeface="ＭＳ Ｐゴシック"/>
                  <a:cs typeface="Myriad Pro Bold Cond"/>
                </a:rPr>
                <a:t>3 281</a:t>
              </a:r>
              <a:endParaRPr lang="lv-LV" sz="44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endParaRPr>
            </a:p>
            <a:p>
              <a:pPr marL="0" marR="0" lvl="0" indent="0" algn="ctr" defTabSz="195580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2400" b="1" i="0" u="none" strike="noStrike" kern="1200" cap="none" spc="0" baseline="0" dirty="0" smtClean="0">
                  <a:solidFill>
                    <a:srgbClr val="FFFFFF"/>
                  </a:solidFill>
                  <a:uFillTx/>
                  <a:latin typeface="Calibri"/>
                </a:rPr>
                <a:t>FOREIGN</a:t>
              </a:r>
              <a:endParaRPr lang="lv-LV" sz="55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011664" y="5157191"/>
              <a:ext cx="1655740" cy="106705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04784"/>
                <a:gd name="f7" fmla="val 1174146"/>
                <a:gd name="f8" fmla="val 117415"/>
                <a:gd name="f9" fmla="val 52568"/>
                <a:gd name="f10" fmla="val 1487369"/>
                <a:gd name="f11" fmla="val 1552216"/>
                <a:gd name="f12" fmla="val 1056731"/>
                <a:gd name="f13" fmla="val 1121578"/>
                <a:gd name="f14" fmla="+- 0 0 -90"/>
                <a:gd name="f15" fmla="*/ f3 1 1604784"/>
                <a:gd name="f16" fmla="*/ f4 1 1174146"/>
                <a:gd name="f17" fmla="+- f7 0 f5"/>
                <a:gd name="f18" fmla="+- f6 0 f5"/>
                <a:gd name="f19" fmla="*/ f14 f0 1"/>
                <a:gd name="f20" fmla="*/ f18 1 1604784"/>
                <a:gd name="f21" fmla="*/ f17 1 1174146"/>
                <a:gd name="f22" fmla="*/ 0 f18 1"/>
                <a:gd name="f23" fmla="*/ 117415 f17 1"/>
                <a:gd name="f24" fmla="*/ 117415 f18 1"/>
                <a:gd name="f25" fmla="*/ 0 f17 1"/>
                <a:gd name="f26" fmla="*/ 1487369 f18 1"/>
                <a:gd name="f27" fmla="*/ 1604784 f18 1"/>
                <a:gd name="f28" fmla="*/ 1056731 f17 1"/>
                <a:gd name="f29" fmla="*/ 1174146 f17 1"/>
                <a:gd name="f30" fmla="*/ f19 1 f2"/>
                <a:gd name="f31" fmla="*/ f22 1 1604784"/>
                <a:gd name="f32" fmla="*/ f23 1 1174146"/>
                <a:gd name="f33" fmla="*/ f24 1 1604784"/>
                <a:gd name="f34" fmla="*/ f25 1 1174146"/>
                <a:gd name="f35" fmla="*/ f26 1 1604784"/>
                <a:gd name="f36" fmla="*/ f27 1 1604784"/>
                <a:gd name="f37" fmla="*/ f28 1 1174146"/>
                <a:gd name="f38" fmla="*/ f29 1 1174146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604784" h="1174146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100000">
                  <a:srgbClr val="CA81AD"/>
                </a:gs>
                <a:gs pos="0">
                  <a:srgbClr val="B21A65"/>
                </a:gs>
                <a:gs pos="100000">
                  <a:srgbClr val="E1E8F5"/>
                </a:gs>
              </a:gsLst>
              <a:lin ang="5400000"/>
            </a:gradFill>
            <a:ln w="25402">
              <a:solidFill>
                <a:srgbClr val="FFFFFF"/>
              </a:solidFill>
              <a:prstDash val="solid"/>
            </a:ln>
          </p:spPr>
          <p:txBody>
            <a:bodyPr vert="horz" wrap="square" lIns="110587" tIns="110587" rIns="110587" bIns="110587" anchor="ctr" anchorCtr="1" compatLnSpc="1"/>
            <a:lstStyle/>
            <a:p>
              <a:pPr marL="0" marR="0" lvl="0" indent="0" algn="ctr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2800" b="1" dirty="0" smtClean="0">
                  <a:solidFill>
                    <a:srgbClr val="FFFFFF"/>
                  </a:solidFill>
                  <a:latin typeface="Calibri"/>
                </a:rPr>
                <a:t>890</a:t>
              </a:r>
              <a:r>
                <a:rPr lang="lv-LV" sz="2800" b="1" i="0" u="none" strike="noStrike" kern="1200" cap="none" spc="0" baseline="0" dirty="0" smtClean="0">
                  <a:solidFill>
                    <a:srgbClr val="FFFFFF"/>
                  </a:solidFill>
                  <a:uFillTx/>
                  <a:latin typeface="Calibri"/>
                </a:rPr>
                <a:t> </a:t>
              </a:r>
              <a:endParaRPr lang="lv-LV" sz="28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endParaRPr>
            </a:p>
            <a:p>
              <a:pPr marL="0" marR="0" lvl="0" indent="0" algn="ctr" defTabSz="88899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1300" b="1" i="0" u="none" strike="noStrike" kern="1200" cap="none" spc="0" baseline="0" dirty="0" smtClean="0">
                  <a:solidFill>
                    <a:srgbClr val="000000"/>
                  </a:solidFill>
                  <a:uFillTx/>
                  <a:latin typeface="Calibri"/>
                </a:rPr>
                <a:t>NATURAL PERS</a:t>
              </a:r>
              <a:r>
                <a:rPr lang="lv-LV" sz="13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.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2730398" y="4847152"/>
              <a:ext cx="2921722" cy="137709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210033"/>
                <a:gd name="f7" fmla="val 1521801"/>
                <a:gd name="f8" fmla="val 152180"/>
                <a:gd name="f9" fmla="val 68133"/>
                <a:gd name="f10" fmla="val 2057853"/>
                <a:gd name="f11" fmla="val 2141900"/>
                <a:gd name="f12" fmla="val 1369621"/>
                <a:gd name="f13" fmla="val 1453668"/>
                <a:gd name="f14" fmla="+- 0 0 -90"/>
                <a:gd name="f15" fmla="*/ f3 1 2210033"/>
                <a:gd name="f16" fmla="*/ f4 1 1521801"/>
                <a:gd name="f17" fmla="+- f7 0 f5"/>
                <a:gd name="f18" fmla="+- f6 0 f5"/>
                <a:gd name="f19" fmla="*/ f14 f0 1"/>
                <a:gd name="f20" fmla="*/ f18 1 2210033"/>
                <a:gd name="f21" fmla="*/ f17 1 1521801"/>
                <a:gd name="f22" fmla="*/ 0 f18 1"/>
                <a:gd name="f23" fmla="*/ 152180 f17 1"/>
                <a:gd name="f24" fmla="*/ 152180 f18 1"/>
                <a:gd name="f25" fmla="*/ 0 f17 1"/>
                <a:gd name="f26" fmla="*/ 2057853 f18 1"/>
                <a:gd name="f27" fmla="*/ 2210033 f18 1"/>
                <a:gd name="f28" fmla="*/ 1369621 f17 1"/>
                <a:gd name="f29" fmla="*/ 1521801 f17 1"/>
                <a:gd name="f30" fmla="*/ f19 1 f2"/>
                <a:gd name="f31" fmla="*/ f22 1 2210033"/>
                <a:gd name="f32" fmla="*/ f23 1 1521801"/>
                <a:gd name="f33" fmla="*/ f24 1 2210033"/>
                <a:gd name="f34" fmla="*/ f25 1 1521801"/>
                <a:gd name="f35" fmla="*/ f26 1 2210033"/>
                <a:gd name="f36" fmla="*/ f27 1 2210033"/>
                <a:gd name="f37" fmla="*/ f28 1 1521801"/>
                <a:gd name="f38" fmla="*/ f29 1 15218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210033" h="15218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100000">
                  <a:srgbClr val="D09FC2"/>
                </a:gs>
                <a:gs pos="0">
                  <a:srgbClr val="B21A65"/>
                </a:gs>
                <a:gs pos="100000">
                  <a:srgbClr val="E1E8F5"/>
                </a:gs>
              </a:gsLst>
              <a:lin ang="5400000"/>
            </a:gradFill>
            <a:ln w="25402">
              <a:solidFill>
                <a:srgbClr val="FFFFFF"/>
              </a:solidFill>
              <a:prstDash val="solid"/>
            </a:ln>
          </p:spPr>
          <p:txBody>
            <a:bodyPr vert="horz" wrap="square" lIns="166493" tIns="166493" rIns="166493" bIns="166493" anchor="ctr" anchorCtr="1" compatLnSpc="1"/>
            <a:lstStyle/>
            <a:p>
              <a:pPr lvl="0" algn="ctr" defTabSz="1422404">
                <a:lnSpc>
                  <a:spcPct val="90000"/>
                </a:lnSpc>
                <a:spcAft>
                  <a:spcPts val="5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2800" b="1" dirty="0" smtClean="0">
                  <a:solidFill>
                    <a:schemeClr val="bg1"/>
                  </a:solidFill>
                </a:rPr>
                <a:t>2391</a:t>
              </a:r>
              <a:endParaRPr lang="lv-LV" sz="2800" b="1" i="0" u="none" strike="noStrike" kern="1200" cap="none" spc="0" baseline="0" dirty="0" smtClean="0">
                <a:solidFill>
                  <a:schemeClr val="bg1"/>
                </a:solidFill>
                <a:uFillTx/>
                <a:latin typeface="Calibri"/>
              </a:endParaRPr>
            </a:p>
            <a:p>
              <a:pPr marL="0" marR="0" lvl="0" indent="0" algn="ctr" defTabSz="14224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1300" b="1" i="0" u="none" strike="noStrike" kern="1200" cap="none" spc="0" baseline="0" dirty="0" smtClean="0">
                  <a:solidFill>
                    <a:srgbClr val="000000"/>
                  </a:solidFill>
                  <a:uFillTx/>
                  <a:latin typeface="Calibri"/>
                </a:rPr>
                <a:t>LEGAL PERS</a:t>
              </a:r>
              <a:r>
                <a:rPr lang="lv-LV" sz="13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.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876256" y="3239009"/>
              <a:ext cx="1325637" cy="15217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50739"/>
                <a:gd name="f7" fmla="val 1521801"/>
                <a:gd name="f8" fmla="val 152180"/>
                <a:gd name="f9" fmla="val 68133"/>
                <a:gd name="f10" fmla="val 2398559"/>
                <a:gd name="f11" fmla="val 2482606"/>
                <a:gd name="f12" fmla="val 1369621"/>
                <a:gd name="f13" fmla="val 1453668"/>
                <a:gd name="f14" fmla="+- 0 0 -90"/>
                <a:gd name="f15" fmla="*/ f3 1 2550739"/>
                <a:gd name="f16" fmla="*/ f4 1 1521801"/>
                <a:gd name="f17" fmla="+- f7 0 f5"/>
                <a:gd name="f18" fmla="+- f6 0 f5"/>
                <a:gd name="f19" fmla="*/ f14 f0 1"/>
                <a:gd name="f20" fmla="*/ f18 1 2550739"/>
                <a:gd name="f21" fmla="*/ f17 1 1521801"/>
                <a:gd name="f22" fmla="*/ 0 f18 1"/>
                <a:gd name="f23" fmla="*/ 152180 f17 1"/>
                <a:gd name="f24" fmla="*/ 152180 f18 1"/>
                <a:gd name="f25" fmla="*/ 0 f17 1"/>
                <a:gd name="f26" fmla="*/ 2398559 f18 1"/>
                <a:gd name="f27" fmla="*/ 2550739 f18 1"/>
                <a:gd name="f28" fmla="*/ 1369621 f17 1"/>
                <a:gd name="f29" fmla="*/ 1521801 f17 1"/>
                <a:gd name="f30" fmla="*/ f19 1 f2"/>
                <a:gd name="f31" fmla="*/ f22 1 2550739"/>
                <a:gd name="f32" fmla="*/ f23 1 1521801"/>
                <a:gd name="f33" fmla="*/ f24 1 2550739"/>
                <a:gd name="f34" fmla="*/ f25 1 1521801"/>
                <a:gd name="f35" fmla="*/ f26 1 2550739"/>
                <a:gd name="f36" fmla="*/ f27 1 2550739"/>
                <a:gd name="f37" fmla="*/ f28 1 1521801"/>
                <a:gd name="f38" fmla="*/ f29 1 15218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550739" h="15218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100000">
                  <a:srgbClr val="A0C4CF"/>
                </a:gs>
                <a:gs pos="0">
                  <a:srgbClr val="3C8C93"/>
                </a:gs>
                <a:gs pos="100000">
                  <a:srgbClr val="E1E8F5"/>
                </a:gs>
              </a:gsLst>
              <a:lin ang="5400000"/>
            </a:gradFill>
            <a:ln w="25402">
              <a:solidFill>
                <a:srgbClr val="FFFFFF"/>
              </a:solidFill>
              <a:prstDash val="solid"/>
            </a:ln>
          </p:spPr>
          <p:txBody>
            <a:bodyPr vert="horz" wrap="square" lIns="212213" tIns="212213" rIns="212213" bIns="212213" anchor="ctr" anchorCtr="1" compatLnSpc="1"/>
            <a:lstStyle/>
            <a:p>
              <a:pPr lvl="0" algn="ctr" defTabSz="1955801">
                <a:lnSpc>
                  <a:spcPct val="90000"/>
                </a:lnSpc>
                <a:spcAft>
                  <a:spcPts val="18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2800" b="1" dirty="0">
                  <a:solidFill>
                    <a:srgbClr val="FFFFFF"/>
                  </a:solidFill>
                  <a:ea typeface="ＭＳ Ｐゴシック"/>
                  <a:cs typeface="Myriad Pro Bold Cond"/>
                </a:rPr>
                <a:t> </a:t>
              </a:r>
              <a:r>
                <a:rPr lang="lv-LV" sz="2800" b="1" dirty="0" smtClean="0">
                  <a:solidFill>
                    <a:srgbClr val="FFFFFF"/>
                  </a:solidFill>
                  <a:ea typeface="ＭＳ Ｐゴシック"/>
                  <a:cs typeface="Myriad Pro Bold Cond"/>
                </a:rPr>
                <a:t>487</a:t>
              </a:r>
              <a:endParaRPr lang="lv-LV" sz="2800" b="1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</a:endParaRPr>
            </a:p>
            <a:p>
              <a:pPr marL="0" marR="0" lvl="0" indent="0" algn="ctr" defTabSz="195580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1400" b="1" i="0" u="none" strike="noStrike" kern="1200" cap="none" spc="0" baseline="0" dirty="0" smtClean="0">
                  <a:solidFill>
                    <a:srgbClr val="FFFFFF"/>
                  </a:solidFill>
                  <a:uFillTx/>
                  <a:latin typeface="Calibri"/>
                </a:rPr>
                <a:t>DOMESTIC</a:t>
              </a:r>
              <a:endParaRPr lang="lv-LV" sz="14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6009564" y="5157191"/>
              <a:ext cx="988745" cy="103119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469004"/>
                <a:gd name="f7" fmla="val 1390500"/>
                <a:gd name="f8" fmla="val 139050"/>
                <a:gd name="f9" fmla="val 62255"/>
                <a:gd name="f10" fmla="val 1329954"/>
                <a:gd name="f11" fmla="val 1406749"/>
                <a:gd name="f12" fmla="val 1251450"/>
                <a:gd name="f13" fmla="val 1328245"/>
                <a:gd name="f14" fmla="+- 0 0 -90"/>
                <a:gd name="f15" fmla="*/ f3 1 1469004"/>
                <a:gd name="f16" fmla="*/ f4 1 1390500"/>
                <a:gd name="f17" fmla="+- f7 0 f5"/>
                <a:gd name="f18" fmla="+- f6 0 f5"/>
                <a:gd name="f19" fmla="*/ f14 f0 1"/>
                <a:gd name="f20" fmla="*/ f18 1 1469004"/>
                <a:gd name="f21" fmla="*/ f17 1 1390500"/>
                <a:gd name="f22" fmla="*/ 0 f18 1"/>
                <a:gd name="f23" fmla="*/ 139050 f17 1"/>
                <a:gd name="f24" fmla="*/ 139050 f18 1"/>
                <a:gd name="f25" fmla="*/ 0 f17 1"/>
                <a:gd name="f26" fmla="*/ 1329954 f18 1"/>
                <a:gd name="f27" fmla="*/ 1469004 f18 1"/>
                <a:gd name="f28" fmla="*/ 1251450 f17 1"/>
                <a:gd name="f29" fmla="*/ 1390500 f17 1"/>
                <a:gd name="f30" fmla="*/ f19 1 f2"/>
                <a:gd name="f31" fmla="*/ f22 1 1469004"/>
                <a:gd name="f32" fmla="*/ f23 1 1390500"/>
                <a:gd name="f33" fmla="*/ f24 1 1469004"/>
                <a:gd name="f34" fmla="*/ f25 1 1390500"/>
                <a:gd name="f35" fmla="*/ f26 1 1469004"/>
                <a:gd name="f36" fmla="*/ f27 1 1469004"/>
                <a:gd name="f37" fmla="*/ f28 1 1390500"/>
                <a:gd name="f38" fmla="*/ f29 1 139050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469004" h="139050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100000">
                  <a:srgbClr val="9AC1CB"/>
                </a:gs>
                <a:gs pos="0">
                  <a:srgbClr val="3C8C93"/>
                </a:gs>
                <a:gs pos="100000">
                  <a:srgbClr val="E1E8F5"/>
                </a:gs>
              </a:gsLst>
              <a:lin ang="5400000"/>
            </a:gradFill>
            <a:ln w="25402">
              <a:solidFill>
                <a:srgbClr val="FFFFFF"/>
              </a:solidFill>
              <a:prstDash val="solid"/>
            </a:ln>
          </p:spPr>
          <p:txBody>
            <a:bodyPr vert="horz" wrap="square" lIns="147410" tIns="147410" rIns="147410" bIns="147410" anchor="ctr" anchorCtr="1" compatLnSpc="1"/>
            <a:lstStyle/>
            <a:p>
              <a:pPr marL="0" marR="0" lvl="0" indent="0" algn="ctr" defTabSz="12445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2800" b="1" i="0" u="none" strike="noStrike" kern="1200" cap="none" spc="0" baseline="0" dirty="0" smtClean="0">
                  <a:solidFill>
                    <a:srgbClr val="FFFFFF"/>
                  </a:solidFill>
                  <a:uFillTx/>
                  <a:latin typeface="Calibri"/>
                </a:rPr>
                <a:t>307</a:t>
              </a:r>
            </a:p>
            <a:p>
              <a:pPr marL="0" marR="0" lvl="0" indent="0" algn="ctr" defTabSz="12445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1300" i="0" u="none" strike="noStrike" kern="1200" cap="none" spc="0" baseline="0" dirty="0" smtClean="0">
                  <a:solidFill>
                    <a:srgbClr val="000000"/>
                  </a:solidFill>
                  <a:uFillTx/>
                  <a:latin typeface="Calibri"/>
                </a:rPr>
                <a:t>NATURAL </a:t>
              </a:r>
              <a:r>
                <a:rPr lang="lv-LV" sz="1300" b="1" i="0" u="none" strike="noStrike" kern="1200" cap="none" spc="0" baseline="0" dirty="0" smtClean="0">
                  <a:solidFill>
                    <a:srgbClr val="000000"/>
                  </a:solidFill>
                  <a:uFillTx/>
                  <a:latin typeface="Calibri"/>
                </a:rPr>
                <a:t>PERS</a:t>
              </a:r>
              <a:r>
                <a:rPr lang="lv-LV" sz="13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/>
                </a:rPr>
                <a:t>.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7092280" y="4889757"/>
              <a:ext cx="1085957" cy="129274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936299"/>
                <a:gd name="f7" fmla="val 1108419"/>
                <a:gd name="f8" fmla="val 93630"/>
                <a:gd name="f9" fmla="val 41920"/>
                <a:gd name="f10" fmla="val 842669"/>
                <a:gd name="f11" fmla="val 894379"/>
                <a:gd name="f12" fmla="val 1014789"/>
                <a:gd name="f13" fmla="val 1066499"/>
                <a:gd name="f14" fmla="+- 0 0 -90"/>
                <a:gd name="f15" fmla="*/ f3 1 936299"/>
                <a:gd name="f16" fmla="*/ f4 1 1108419"/>
                <a:gd name="f17" fmla="+- f7 0 f5"/>
                <a:gd name="f18" fmla="+- f6 0 f5"/>
                <a:gd name="f19" fmla="*/ f14 f0 1"/>
                <a:gd name="f20" fmla="*/ f18 1 936299"/>
                <a:gd name="f21" fmla="*/ f17 1 1108419"/>
                <a:gd name="f22" fmla="*/ 0 f18 1"/>
                <a:gd name="f23" fmla="*/ 93630 f17 1"/>
                <a:gd name="f24" fmla="*/ 93630 f18 1"/>
                <a:gd name="f25" fmla="*/ 0 f17 1"/>
                <a:gd name="f26" fmla="*/ 842669 f18 1"/>
                <a:gd name="f27" fmla="*/ 936299 f18 1"/>
                <a:gd name="f28" fmla="*/ 1014789 f17 1"/>
                <a:gd name="f29" fmla="*/ 1108419 f17 1"/>
                <a:gd name="f30" fmla="*/ f19 1 f2"/>
                <a:gd name="f31" fmla="*/ f22 1 936299"/>
                <a:gd name="f32" fmla="*/ f23 1 1108419"/>
                <a:gd name="f33" fmla="*/ f24 1 936299"/>
                <a:gd name="f34" fmla="*/ f25 1 1108419"/>
                <a:gd name="f35" fmla="*/ f26 1 936299"/>
                <a:gd name="f36" fmla="*/ f27 1 936299"/>
                <a:gd name="f37" fmla="*/ f28 1 1108419"/>
                <a:gd name="f38" fmla="*/ f29 1 110841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936299" h="110841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100000">
                  <a:srgbClr val="A7C8D3"/>
                </a:gs>
                <a:gs pos="0">
                  <a:srgbClr val="3C8C93"/>
                </a:gs>
                <a:gs pos="100000">
                  <a:srgbClr val="E1E8F5"/>
                </a:gs>
              </a:gsLst>
              <a:lin ang="5400000"/>
            </a:gradFill>
            <a:ln w="25402">
              <a:solidFill>
                <a:srgbClr val="FFFFFF"/>
              </a:solidFill>
              <a:prstDash val="solid"/>
            </a:ln>
          </p:spPr>
          <p:txBody>
            <a:bodyPr vert="horz" wrap="square" lIns="96002" tIns="96002" rIns="96002" bIns="96002" anchor="ctr" anchorCtr="1" compatLnSpc="1"/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2400" b="1" i="0" u="none" strike="noStrike" kern="1200" cap="none" spc="0" baseline="0" dirty="0" smtClean="0">
                  <a:solidFill>
                    <a:srgbClr val="FFFFFF"/>
                  </a:solidFill>
                  <a:uFillTx/>
                  <a:latin typeface="Calibri"/>
                </a:rPr>
                <a:t>180</a:t>
              </a:r>
              <a:endParaRPr lang="lv-LV" sz="24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endParaRPr>
            </a:p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lv-LV" sz="1300" b="1" i="0" u="none" strike="noStrike" kern="1200" cap="none" spc="0" baseline="0" dirty="0" smtClean="0">
                  <a:solidFill>
                    <a:srgbClr val="000000"/>
                  </a:solidFill>
                  <a:uFillTx/>
                  <a:latin typeface="Calibri"/>
                </a:rPr>
                <a:t>LEGAL PERS.</a:t>
              </a:r>
              <a:endParaRPr lang="lv-LV" sz="13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4" name="Rectangle 3"/>
          <p:cNvSpPr txBox="1"/>
          <p:nvPr/>
        </p:nvSpPr>
        <p:spPr>
          <a:xfrm>
            <a:off x="1590873" y="0"/>
            <a:ext cx="6707306" cy="1290364"/>
          </a:xfrm>
          <a:prstGeom prst="rect">
            <a:avLst/>
          </a:prstGeom>
          <a:noFill/>
          <a:ln>
            <a:noFill/>
          </a:ln>
        </p:spPr>
        <p:txBody>
          <a:bodyPr vert="horz" wrap="square" lIns="34290" tIns="34290" rIns="34290" bIns="3429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kern="0" dirty="0" smtClean="0">
                <a:solidFill>
                  <a:srgbClr val="000000"/>
                </a:solidFill>
                <a:latin typeface="Calibri"/>
              </a:rPr>
              <a:t>Clients eligible to </a:t>
            </a:r>
            <a:r>
              <a:rPr lang="en-US" sz="2800" b="1" i="0" u="none" strike="noStrike" kern="0" cap="none" spc="0" dirty="0" smtClean="0">
                <a:solidFill>
                  <a:srgbClr val="3C8C93"/>
                </a:solidFill>
                <a:uFillTx/>
                <a:latin typeface="Calibri"/>
              </a:rPr>
              <a:t>submit c</a:t>
            </a:r>
            <a:r>
              <a:rPr lang="en-US" sz="2800" b="1" i="0" u="none" strike="noStrike" kern="0" cap="none" spc="0" baseline="0" dirty="0" smtClean="0">
                <a:solidFill>
                  <a:srgbClr val="3C8C93"/>
                </a:solidFill>
                <a:uFillTx/>
                <a:latin typeface="Calibri"/>
              </a:rPr>
              <a:t>reditor</a:t>
            </a:r>
            <a:r>
              <a:rPr lang="en-US" sz="2800" b="1" i="0" u="none" strike="noStrike" kern="0" cap="none" spc="0" dirty="0" smtClean="0">
                <a:solidFill>
                  <a:srgbClr val="3C8C93"/>
                </a:solidFill>
                <a:uFillTx/>
                <a:latin typeface="Calibri"/>
              </a:rPr>
              <a:t> claim</a:t>
            </a:r>
            <a:endParaRPr lang="en-US" sz="2800" b="1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1336807" y="2781257"/>
            <a:ext cx="6835593" cy="161985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0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v-LV" sz="3200" b="1" i="0" u="none" strike="noStrike" kern="1200" cap="none" spc="0" baseline="0" dirty="0">
              <a:solidFill>
                <a:srgbClr val="B21A65"/>
              </a:solidFill>
              <a:uFillTx/>
              <a:latin typeface="Calibri"/>
              <a:ea typeface="ＭＳ Ｐゴシック"/>
              <a:cs typeface="Myriad Pro Bold Cond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v-LV" sz="2800" b="1" u="none" strike="noStrike" kern="1200" cap="none" spc="0" baseline="0" dirty="0">
              <a:solidFill>
                <a:srgbClr val="B21A65"/>
              </a:solidFill>
              <a:uFillTx/>
              <a:latin typeface="Calibri"/>
              <a:ea typeface="ＭＳ Ｐゴシック"/>
              <a:cs typeface="Myriad Pro Bold Cond"/>
            </a:endParaRPr>
          </a:p>
        </p:txBody>
      </p:sp>
      <p:sp>
        <p:nvSpPr>
          <p:cNvPr id="7" name="Прямоугольник 14"/>
          <p:cNvSpPr/>
          <p:nvPr/>
        </p:nvSpPr>
        <p:spPr>
          <a:xfrm>
            <a:off x="0" y="830933"/>
            <a:ext cx="719065" cy="324035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355B9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82296" tIns="41148" rIns="82296" bIns="41148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Rectangle 3"/>
          <p:cNvSpPr txBox="1"/>
          <p:nvPr/>
        </p:nvSpPr>
        <p:spPr>
          <a:xfrm>
            <a:off x="1590873" y="434889"/>
            <a:ext cx="6707306" cy="723957"/>
          </a:xfrm>
          <a:prstGeom prst="rect">
            <a:avLst/>
          </a:prstGeom>
          <a:noFill/>
          <a:ln>
            <a:noFill/>
          </a:ln>
        </p:spPr>
        <p:txBody>
          <a:bodyPr vert="horz" wrap="square" lIns="34290" tIns="34290" rIns="34290" bIns="3429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3600" b="1" kern="0" dirty="0" smtClean="0">
                <a:solidFill>
                  <a:schemeClr val="accent5">
                    <a:lumMod val="75000"/>
                  </a:schemeClr>
                </a:solidFill>
                <a:latin typeface="Calibri"/>
              </a:rPr>
              <a:t>MONITORING THE PROCESSES</a:t>
            </a:r>
            <a:endParaRPr lang="en-US" sz="3600" b="1" u="none" strike="noStrike" kern="0" cap="none" spc="0" baseline="0" dirty="0">
              <a:uFillTx/>
              <a:latin typeface="Calibri"/>
            </a:endParaRPr>
          </a:p>
        </p:txBody>
      </p:sp>
      <p:sp>
        <p:nvSpPr>
          <p:cNvPr id="9" name="Slide Number Placeholder 3"/>
          <p:cNvSpPr txBox="1"/>
          <p:nvPr/>
        </p:nvSpPr>
        <p:spPr>
          <a:xfrm>
            <a:off x="394920" y="830933"/>
            <a:ext cx="324145" cy="324035"/>
          </a:xfrm>
          <a:prstGeom prst="rect">
            <a:avLst/>
          </a:prstGeom>
          <a:noFill/>
          <a:ln>
            <a:noFill/>
          </a:ln>
        </p:spPr>
        <p:txBody>
          <a:bodyPr vert="horz" wrap="none" lIns="82296" tIns="41148" rIns="82296" bIns="41148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BA1A970-97BA-443B-BECC-41B38C4228DD}" type="slidenum">
              <a:t>3</a:t>
            </a:fld>
            <a:endParaRPr lang="en-US" sz="1600" b="1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ＭＳ Ｐゴシック"/>
              <a:cs typeface="Myriad Pro Cond"/>
            </a:endParaRPr>
          </a:p>
        </p:txBody>
      </p:sp>
      <p:pic>
        <p:nvPicPr>
          <p:cNvPr id="10" name="Рисунок 18"/>
          <p:cNvPicPr>
            <a:picLocks noChangeAspect="1"/>
          </p:cNvPicPr>
          <p:nvPr/>
        </p:nvPicPr>
        <p:blipFill>
          <a:blip r:embed="rId3"/>
          <a:srcRect r="52729"/>
          <a:stretch>
            <a:fillRect/>
          </a:stretch>
        </p:blipFill>
        <p:spPr>
          <a:xfrm>
            <a:off x="813185" y="815096"/>
            <a:ext cx="453652" cy="34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Down Arrow Callout 11"/>
          <p:cNvSpPr/>
          <p:nvPr/>
        </p:nvSpPr>
        <p:spPr>
          <a:xfrm>
            <a:off x="2411760" y="2204863"/>
            <a:ext cx="2629101" cy="1512167"/>
          </a:xfrm>
          <a:prstGeom prst="downArrowCallout">
            <a:avLst/>
          </a:prstGeom>
          <a:gradFill>
            <a:gsLst>
              <a:gs pos="100000">
                <a:srgbClr val="95BDC8"/>
              </a:gs>
              <a:gs pos="0">
                <a:srgbClr val="3C8C93"/>
              </a:gs>
              <a:gs pos="100000">
                <a:srgbClr val="E1E8F5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Approval of methodology</a:t>
            </a:r>
            <a:endParaRPr lang="en-US" sz="2000" b="1" dirty="0"/>
          </a:p>
        </p:txBody>
      </p:sp>
      <p:sp>
        <p:nvSpPr>
          <p:cNvPr id="13" name="Down Arrow Callout 12"/>
          <p:cNvSpPr/>
          <p:nvPr/>
        </p:nvSpPr>
        <p:spPr>
          <a:xfrm>
            <a:off x="5107440" y="2204864"/>
            <a:ext cx="3222123" cy="1512167"/>
          </a:xfrm>
          <a:prstGeom prst="downArrowCallout">
            <a:avLst/>
          </a:prstGeom>
          <a:gradFill>
            <a:gsLst>
              <a:gs pos="100000">
                <a:srgbClr val="8AB7C1"/>
              </a:gs>
              <a:gs pos="100000">
                <a:srgbClr val="95BDC8"/>
              </a:gs>
              <a:gs pos="0">
                <a:srgbClr val="3C8C93"/>
              </a:gs>
              <a:gs pos="100000">
                <a:srgbClr val="E1E8F5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Monitoring of </a:t>
            </a:r>
            <a:r>
              <a:rPr lang="en-US" sz="2000" b="1" dirty="0" smtClean="0"/>
              <a:t>client/payment</a:t>
            </a:r>
            <a:r>
              <a:rPr lang="lv-LV" sz="2000" b="1" dirty="0" smtClean="0"/>
              <a:t>/</a:t>
            </a:r>
            <a:r>
              <a:rPr lang="lv-LV" sz="2000" b="1" dirty="0" err="1" smtClean="0"/>
              <a:t>transactions</a:t>
            </a:r>
            <a:r>
              <a:rPr lang="en-US" sz="2000" b="1" dirty="0" smtClean="0"/>
              <a:t> </a:t>
            </a:r>
            <a:r>
              <a:rPr lang="en-US" sz="2000" b="1" dirty="0" smtClean="0"/>
              <a:t>compliance checks</a:t>
            </a:r>
            <a:endParaRPr lang="en-US" sz="2000" b="1" dirty="0"/>
          </a:p>
        </p:txBody>
      </p:sp>
      <p:sp>
        <p:nvSpPr>
          <p:cNvPr id="14" name="Flowchart: Multidocument 13"/>
          <p:cNvSpPr/>
          <p:nvPr/>
        </p:nvSpPr>
        <p:spPr>
          <a:xfrm>
            <a:off x="2843808" y="3789040"/>
            <a:ext cx="5040559" cy="2121594"/>
          </a:xfrm>
          <a:prstGeom prst="flowChartMultidocument">
            <a:avLst/>
          </a:prstGeom>
          <a:gradFill>
            <a:gsLst>
              <a:gs pos="0">
                <a:srgbClr val="B21A65"/>
              </a:gs>
              <a:gs pos="100000">
                <a:srgbClr val="355B9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Carrying out payments after agreeing with FCMC</a:t>
            </a:r>
          </a:p>
          <a:p>
            <a:pPr algn="ctr"/>
            <a:endParaRPr lang="lv-LV" sz="2000" b="1" dirty="0" smtClean="0"/>
          </a:p>
        </p:txBody>
      </p:sp>
      <p:sp>
        <p:nvSpPr>
          <p:cNvPr id="15" name="Rectangular Callout 14"/>
          <p:cNvSpPr/>
          <p:nvPr/>
        </p:nvSpPr>
        <p:spPr>
          <a:xfrm>
            <a:off x="812239" y="1970817"/>
            <a:ext cx="1526567" cy="3939817"/>
          </a:xfrm>
          <a:prstGeom prst="wedgeRectCallout">
            <a:avLst/>
          </a:prstGeom>
          <a:gradFill>
            <a:gsLst>
              <a:gs pos="0">
                <a:srgbClr val="1F497D"/>
              </a:gs>
              <a:gs pos="100000">
                <a:srgbClr val="355B9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/>
              <a:t>SUPERVISIONOF LEGALITY</a:t>
            </a:r>
          </a:p>
          <a:p>
            <a:pPr algn="ctr"/>
            <a:r>
              <a:rPr lang="lv-LV" sz="1600" b="1" dirty="0" smtClean="0"/>
              <a:t>THROUGHOUT</a:t>
            </a:r>
            <a:r>
              <a:rPr lang="lv-LV" b="1" dirty="0" smtClean="0"/>
              <a:t> THE PROCESS</a:t>
            </a:r>
            <a:endParaRPr lang="lv-LV" b="1" dirty="0"/>
          </a:p>
        </p:txBody>
      </p:sp>
      <p:sp>
        <p:nvSpPr>
          <p:cNvPr id="16" name="Rectangle 15"/>
          <p:cNvSpPr/>
          <p:nvPr/>
        </p:nvSpPr>
        <p:spPr>
          <a:xfrm>
            <a:off x="813185" y="1251961"/>
            <a:ext cx="7484993" cy="752344"/>
          </a:xfrm>
          <a:prstGeom prst="rect">
            <a:avLst/>
          </a:prstGeom>
          <a:gradFill>
            <a:gsLst>
              <a:gs pos="100000">
                <a:srgbClr val="B96FA5"/>
              </a:gs>
              <a:gs pos="0">
                <a:srgbClr val="B21A65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/>
              <a:t>COMPLIANCE (AML/TF) CONTROL – PERFORMED BY FCMC</a:t>
            </a:r>
            <a:endParaRPr lang="lv-LV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"/>
          <p:cNvGrpSpPr/>
          <p:nvPr/>
        </p:nvGrpSpPr>
        <p:grpSpPr>
          <a:xfrm>
            <a:off x="1257256" y="1470381"/>
            <a:ext cx="2103632" cy="2152716"/>
            <a:chOff x="1229447" y="1340766"/>
            <a:chExt cx="2103632" cy="2152716"/>
          </a:xfrm>
        </p:grpSpPr>
        <p:sp>
          <p:nvSpPr>
            <p:cNvPr id="3" name="Управляющая кнопка: настраиваемая 17"/>
            <p:cNvSpPr/>
            <p:nvPr/>
          </p:nvSpPr>
          <p:spPr>
            <a:xfrm>
              <a:off x="1231980" y="1813108"/>
              <a:ext cx="2101099" cy="1680374"/>
            </a:xfrm>
            <a:custGeom>
              <a:avLst/>
              <a:gdLst>
                <a:gd name="f0" fmla="val w"/>
                <a:gd name="f1" fmla="val h"/>
                <a:gd name="f2" fmla="val ss"/>
                <a:gd name="f3" fmla="val 0"/>
                <a:gd name="f4" fmla="abs f0"/>
                <a:gd name="f5" fmla="abs f1"/>
                <a:gd name="f6" fmla="abs f2"/>
                <a:gd name="f7" fmla="?: f4 f0 1"/>
                <a:gd name="f8" fmla="?: f5 f1 1"/>
                <a:gd name="f9" fmla="?: f6 f2 1"/>
                <a:gd name="f10" fmla="*/ f7 1 21600"/>
                <a:gd name="f11" fmla="*/ f8 1 21600"/>
                <a:gd name="f12" fmla="*/ 21600 f7 1"/>
                <a:gd name="f13" fmla="*/ 21600 f8 1"/>
                <a:gd name="f14" fmla="min f11 f10"/>
                <a:gd name="f15" fmla="*/ f12 1 f9"/>
                <a:gd name="f16" fmla="*/ f13 1 f9"/>
                <a:gd name="f17" fmla="val f15"/>
                <a:gd name="f18" fmla="val f16"/>
                <a:gd name="f19" fmla="*/ f3 f14 1"/>
                <a:gd name="f20" fmla="*/ f17 f14 1"/>
                <a:gd name="f21" fmla="*/ f18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19" r="f20" b="f21"/>
              <a:pathLst>
                <a:path>
                  <a:moveTo>
                    <a:pt x="f19" y="f19"/>
                  </a:moveTo>
                  <a:lnTo>
                    <a:pt x="f20" y="f19"/>
                  </a:lnTo>
                  <a:lnTo>
                    <a:pt x="f20" y="f21"/>
                  </a:lnTo>
                  <a:lnTo>
                    <a:pt x="f19" y="f21"/>
                  </a:lnTo>
                  <a:close/>
                </a:path>
              </a:pathLst>
            </a:custGeom>
            <a:gradFill>
              <a:gsLst>
                <a:gs pos="100000">
                  <a:srgbClr val="90A5C7"/>
                </a:gs>
                <a:gs pos="0">
                  <a:srgbClr val="365B98"/>
                </a:gs>
                <a:gs pos="100000">
                  <a:srgbClr val="FFFFFF"/>
                </a:gs>
              </a:gsLst>
              <a:lin ang="5400000"/>
            </a:gradFill>
            <a:ln>
              <a:noFill/>
              <a:prstDash val="solid"/>
            </a:ln>
          </p:spPr>
          <p:txBody>
            <a:bodyPr vert="horz" wrap="square" lIns="91440" tIns="45720" rIns="91440" bIns="45720" anchor="t" anchorCtr="0" compatLnSpc="1"/>
            <a:lstStyle/>
            <a:p>
              <a:pPr marL="0" marR="0" lvl="0" indent="0" algn="l" defTabSz="82296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100" b="0" i="0" u="none" strike="noStrike" kern="1200" cap="none" spc="0" baseline="0">
                <a:solidFill>
                  <a:srgbClr val="000000"/>
                </a:solidFill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sp>
          <p:nvSpPr>
            <p:cNvPr id="4" name="Равнобедренный треугольник 1"/>
            <p:cNvSpPr/>
            <p:nvPr/>
          </p:nvSpPr>
          <p:spPr>
            <a:xfrm>
              <a:off x="1229447" y="1340766"/>
              <a:ext cx="2101099" cy="47233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5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365B98"/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t" anchorCtr="0" compatLnSpc="1"/>
            <a:lstStyle/>
            <a:p>
              <a:pPr marL="0" marR="0" lvl="0" indent="0" algn="l" defTabSz="82296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100" b="0" i="0" u="none" strike="noStrike" kern="1200" cap="none" spc="0" baseline="0">
                <a:solidFill>
                  <a:srgbClr val="000000"/>
                </a:solidFill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</p:grpSp>
      <p:sp>
        <p:nvSpPr>
          <p:cNvPr id="5" name="Rectangle 5"/>
          <p:cNvSpPr/>
          <p:nvPr/>
        </p:nvSpPr>
        <p:spPr>
          <a:xfrm>
            <a:off x="3563888" y="1873623"/>
            <a:ext cx="4417000" cy="161985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v-LV" sz="2900" b="1" i="0" u="none" strike="noStrike" kern="1200" cap="none" spc="0" baseline="0">
              <a:solidFill>
                <a:srgbClr val="96005E"/>
              </a:solidFill>
              <a:uFillTx/>
              <a:latin typeface="Calibri"/>
              <a:ea typeface="ＭＳ Ｐゴシック"/>
              <a:cs typeface="Myriad Pro Cond"/>
            </a:endParaRPr>
          </a:p>
        </p:txBody>
      </p:sp>
      <p:sp>
        <p:nvSpPr>
          <p:cNvPr id="6" name="Line 2"/>
          <p:cNvSpPr/>
          <p:nvPr/>
        </p:nvSpPr>
        <p:spPr>
          <a:xfrm rot="16199987" flipH="1">
            <a:off x="2714881" y="2035317"/>
            <a:ext cx="0" cy="317554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28575">
            <a:solidFill>
              <a:srgbClr val="355B99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31640" y="1840202"/>
            <a:ext cx="1879412" cy="116652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0" anchor="t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48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ea typeface="ＭＳ Ｐゴシック"/>
                <a:cs typeface="Myriad Pro Bold Cond"/>
              </a:rPr>
              <a:t>20 051</a:t>
            </a:r>
          </a:p>
        </p:txBody>
      </p:sp>
      <p:sp>
        <p:nvSpPr>
          <p:cNvPr id="8" name="Управляющая кнопка: настраиваемая 11"/>
          <p:cNvSpPr/>
          <p:nvPr/>
        </p:nvSpPr>
        <p:spPr>
          <a:xfrm rot="10799991">
            <a:off x="1259787" y="3752688"/>
            <a:ext cx="2101099" cy="1044445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abs f0"/>
              <a:gd name="f5" fmla="abs f1"/>
              <a:gd name="f6" fmla="abs f2"/>
              <a:gd name="f7" fmla="?: f4 f0 1"/>
              <a:gd name="f8" fmla="?: f5 f1 1"/>
              <a:gd name="f9" fmla="?: f6 f2 1"/>
              <a:gd name="f10" fmla="*/ f7 1 21600"/>
              <a:gd name="f11" fmla="*/ f8 1 21600"/>
              <a:gd name="f12" fmla="*/ 21600 f7 1"/>
              <a:gd name="f13" fmla="*/ 21600 f8 1"/>
              <a:gd name="f14" fmla="min f11 f10"/>
              <a:gd name="f15" fmla="*/ f12 1 f9"/>
              <a:gd name="f16" fmla="*/ f13 1 f9"/>
              <a:gd name="f17" fmla="val f15"/>
              <a:gd name="f18" fmla="val f16"/>
              <a:gd name="f19" fmla="*/ f3 f14 1"/>
              <a:gd name="f20" fmla="*/ f17 f14 1"/>
              <a:gd name="f21" fmla="*/ f18 f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" t="f19" r="f20" b="f21"/>
            <a:pathLst>
              <a:path>
                <a:moveTo>
                  <a:pt x="f19" y="f19"/>
                </a:moveTo>
                <a:lnTo>
                  <a:pt x="f20" y="f19"/>
                </a:lnTo>
                <a:lnTo>
                  <a:pt x="f20" y="f21"/>
                </a:lnTo>
                <a:lnTo>
                  <a:pt x="f19" y="f21"/>
                </a:lnTo>
                <a:close/>
              </a:path>
            </a:pathLst>
          </a:custGeom>
          <a:gradFill>
            <a:gsLst>
              <a:gs pos="100000">
                <a:srgbClr val="D88CB1"/>
              </a:gs>
              <a:gs pos="0">
                <a:srgbClr val="B21A65"/>
              </a:gs>
              <a:gs pos="100000">
                <a:srgbClr val="FFFFFF"/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82296" tIns="41148" rIns="82296" bIns="41148" anchor="t" anchorCtr="0" compatLnSpc="1"/>
          <a:lstStyle/>
          <a:p>
            <a:pPr marL="0" marR="0" lvl="0" indent="0" algn="l" defTabSz="82296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100" b="0" i="0" u="none" strike="noStrike" kern="1200" cap="none" spc="0" baseline="0">
              <a:solidFill>
                <a:srgbClr val="000000"/>
              </a:solidFill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1331640" y="3778995"/>
            <a:ext cx="1879412" cy="105407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0" anchor="b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4400" b="1" i="0" u="none" strike="noStrike" kern="1200" cap="none" spc="0" baseline="0" dirty="0" smtClean="0">
                <a:solidFill>
                  <a:srgbClr val="FFFFFF"/>
                </a:solidFill>
                <a:uFillTx/>
                <a:latin typeface="Calibri"/>
                <a:ea typeface="ＭＳ Ｐゴシック"/>
                <a:cs typeface="Myriad Pro Bold Cond"/>
              </a:rPr>
              <a:t>3 768</a:t>
            </a:r>
            <a:endParaRPr lang="lv-LV" sz="4400" b="1" i="0" u="none" strike="noStrike" kern="1200" cap="none" spc="0" baseline="0" dirty="0">
              <a:solidFill>
                <a:srgbClr val="FFFFFF"/>
              </a:solidFill>
              <a:uFillTx/>
              <a:latin typeface="Calibri"/>
              <a:ea typeface="ＭＳ Ｐゴシック"/>
              <a:cs typeface="Myriad Pro Bold Cond"/>
            </a:endParaRPr>
          </a:p>
        </p:txBody>
      </p:sp>
      <p:sp>
        <p:nvSpPr>
          <p:cNvPr id="10" name="Равнобедренный треугольник 13"/>
          <p:cNvSpPr/>
          <p:nvPr/>
        </p:nvSpPr>
        <p:spPr>
          <a:xfrm rot="10800000">
            <a:off x="1266837" y="4797136"/>
            <a:ext cx="2101099" cy="76569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50000"/>
              <a:gd name="f8" fmla="+- 0 0 -360"/>
              <a:gd name="f9" fmla="+- 0 0 -270"/>
              <a:gd name="f10" fmla="+- 0 0 -180"/>
              <a:gd name="f11" fmla="+- 0 0 -90"/>
              <a:gd name="f12" fmla="abs f3"/>
              <a:gd name="f13" fmla="abs f4"/>
              <a:gd name="f14" fmla="abs f5"/>
              <a:gd name="f15" fmla="*/ f8 f0 1"/>
              <a:gd name="f16" fmla="*/ f9 f0 1"/>
              <a:gd name="f17" fmla="*/ f10 f0 1"/>
              <a:gd name="f18" fmla="*/ f11 f0 1"/>
              <a:gd name="f19" fmla="?: f12 f3 1"/>
              <a:gd name="f20" fmla="?: f13 f4 1"/>
              <a:gd name="f21" fmla="?: f14 f5 1"/>
              <a:gd name="f22" fmla="*/ f15 1 f2"/>
              <a:gd name="f23" fmla="*/ f16 1 f2"/>
              <a:gd name="f24" fmla="*/ f17 1 f2"/>
              <a:gd name="f25" fmla="*/ f18 1 f2"/>
              <a:gd name="f26" fmla="*/ f19 1 21600"/>
              <a:gd name="f27" fmla="*/ f20 1 21600"/>
              <a:gd name="f28" fmla="*/ 21600 f19 1"/>
              <a:gd name="f29" fmla="*/ 21600 f20 1"/>
              <a:gd name="f30" fmla="+- f22 0 f1"/>
              <a:gd name="f31" fmla="+- f23 0 f1"/>
              <a:gd name="f32" fmla="+- f24 0 f1"/>
              <a:gd name="f33" fmla="+- f25 0 f1"/>
              <a:gd name="f34" fmla="min f27 f26"/>
              <a:gd name="f35" fmla="*/ f28 1 f21"/>
              <a:gd name="f36" fmla="*/ f29 1 f21"/>
              <a:gd name="f37" fmla="val f35"/>
              <a:gd name="f38" fmla="val f36"/>
              <a:gd name="f39" fmla="*/ f6 f34 1"/>
              <a:gd name="f40" fmla="+- f38 0 f6"/>
              <a:gd name="f41" fmla="+- f37 0 f6"/>
              <a:gd name="f42" fmla="*/ f38 f34 1"/>
              <a:gd name="f43" fmla="*/ f37 f34 1"/>
              <a:gd name="f44" fmla="*/ f40 1 2"/>
              <a:gd name="f45" fmla="*/ f41 1 2"/>
              <a:gd name="f46" fmla="*/ f41 f7 1"/>
              <a:gd name="f47" fmla="+- f6 f44 0"/>
              <a:gd name="f48" fmla="*/ f46 1 200000"/>
              <a:gd name="f49" fmla="*/ f46 1 100000"/>
              <a:gd name="f50" fmla="+- f48 f45 0"/>
              <a:gd name="f51" fmla="*/ f48 f34 1"/>
              <a:gd name="f52" fmla="*/ f47 f34 1"/>
              <a:gd name="f53" fmla="*/ f49 f34 1"/>
              <a:gd name="f54" fmla="*/ f50 f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53" y="f39"/>
              </a:cxn>
              <a:cxn ang="f31">
                <a:pos x="f51" y="f52"/>
              </a:cxn>
              <a:cxn ang="f32">
                <a:pos x="f39" y="f42"/>
              </a:cxn>
              <a:cxn ang="f32">
                <a:pos x="f53" y="f42"/>
              </a:cxn>
              <a:cxn ang="f32">
                <a:pos x="f43" y="f42"/>
              </a:cxn>
              <a:cxn ang="f33">
                <a:pos x="f54" y="f52"/>
              </a:cxn>
            </a:cxnLst>
            <a:rect l="f51" t="f52" r="f54" b="f42"/>
            <a:pathLst>
              <a:path>
                <a:moveTo>
                  <a:pt x="f39" y="f42"/>
                </a:moveTo>
                <a:lnTo>
                  <a:pt x="f53" y="f39"/>
                </a:lnTo>
                <a:lnTo>
                  <a:pt x="f43" y="f42"/>
                </a:lnTo>
                <a:close/>
              </a:path>
            </a:pathLst>
          </a:custGeom>
          <a:solidFill>
            <a:srgbClr val="B21A65"/>
          </a:solidFill>
          <a:ln>
            <a:noFill/>
            <a:prstDash val="solid"/>
          </a:ln>
        </p:spPr>
        <p:txBody>
          <a:bodyPr vert="horz" wrap="square" lIns="82296" tIns="41148" rIns="82296" bIns="41148" anchor="t" anchorCtr="0" compatLnSpc="1"/>
          <a:lstStyle/>
          <a:p>
            <a:pPr marL="0" marR="0" lvl="0" indent="0" algn="l" defTabSz="82296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100" b="0" i="0" u="none" strike="noStrike" kern="1200" cap="none" spc="0" baseline="0">
              <a:solidFill>
                <a:srgbClr val="000000"/>
              </a:solidFill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11" name="Rectangle 5"/>
          <p:cNvSpPr/>
          <p:nvPr/>
        </p:nvSpPr>
        <p:spPr>
          <a:xfrm>
            <a:off x="3742180" y="3752685"/>
            <a:ext cx="4862268" cy="161985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9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ABLV Bank </a:t>
            </a:r>
            <a:r>
              <a:rPr lang="en-US" sz="2900" b="1" dirty="0" smtClean="0">
                <a:solidFill>
                  <a:srgbClr val="000000"/>
                </a:solidFill>
                <a:latin typeface="Calibri"/>
              </a:rPr>
              <a:t>c</a:t>
            </a:r>
            <a:r>
              <a:rPr lang="en-US" sz="29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lients </a:t>
            </a:r>
            <a:r>
              <a:rPr lang="en-US" sz="2900" b="1" dirty="0" smtClean="0">
                <a:solidFill>
                  <a:srgbClr val="000000"/>
                </a:solidFill>
              </a:rPr>
              <a:t>eligible for a guaranteed compensation</a:t>
            </a:r>
            <a:r>
              <a:rPr lang="en-US" sz="29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, but </a:t>
            </a:r>
            <a:r>
              <a:rPr lang="en-US" sz="2900" b="1" dirty="0" smtClean="0">
                <a:solidFill>
                  <a:srgbClr val="B21A65"/>
                </a:solidFill>
                <a:latin typeface="Calibri"/>
              </a:rPr>
              <a:t>it does not cover deposit</a:t>
            </a:r>
            <a:endParaRPr lang="en-US" sz="2900" b="1" i="0" u="none" strike="noStrike" kern="1200" cap="none" spc="0" baseline="0" dirty="0">
              <a:solidFill>
                <a:srgbClr val="B21A65"/>
              </a:solidFill>
              <a:uFillTx/>
              <a:latin typeface="Calibri"/>
              <a:ea typeface="ＭＳ Ｐゴシック"/>
              <a:cs typeface="Myriad Pro Cond"/>
            </a:endParaRPr>
          </a:p>
        </p:txBody>
      </p:sp>
      <p:sp>
        <p:nvSpPr>
          <p:cNvPr id="12" name="Прямоугольник 22"/>
          <p:cNvSpPr/>
          <p:nvPr/>
        </p:nvSpPr>
        <p:spPr>
          <a:xfrm>
            <a:off x="0" y="830933"/>
            <a:ext cx="719065" cy="324035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355B99"/>
              </a:gs>
            </a:gsLst>
            <a:lin ang="0"/>
          </a:gradFill>
          <a:ln>
            <a:noFill/>
            <a:prstDash val="solid"/>
          </a:ln>
        </p:spPr>
        <p:txBody>
          <a:bodyPr vert="horz" wrap="square" lIns="82296" tIns="41148" rIns="82296" bIns="41148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" name="Rectangle 3"/>
          <p:cNvSpPr txBox="1"/>
          <p:nvPr/>
        </p:nvSpPr>
        <p:spPr>
          <a:xfrm>
            <a:off x="1590873" y="116631"/>
            <a:ext cx="6707306" cy="1196217"/>
          </a:xfrm>
          <a:prstGeom prst="rect">
            <a:avLst/>
          </a:prstGeom>
          <a:noFill/>
          <a:ln>
            <a:noFill/>
          </a:ln>
        </p:spPr>
        <p:txBody>
          <a:bodyPr vert="horz" wrap="square" lIns="34290" tIns="34290" rIns="34290" bIns="3429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3600" b="1" kern="0" dirty="0" smtClean="0">
                <a:solidFill>
                  <a:schemeClr val="accent5">
                    <a:lumMod val="75000"/>
                  </a:schemeClr>
                </a:solidFill>
                <a:latin typeface="Calibri"/>
              </a:rPr>
              <a:t>ABLV BANK CLIENTS </a:t>
            </a:r>
            <a:endParaRPr lang="en-US" sz="3600" b="1" i="0" u="none" strike="noStrike" kern="0" cap="none" spc="0" baseline="0" dirty="0">
              <a:solidFill>
                <a:schemeClr val="accent5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4" name="Slide Number Placeholder 3"/>
          <p:cNvSpPr txBox="1"/>
          <p:nvPr/>
        </p:nvSpPr>
        <p:spPr>
          <a:xfrm>
            <a:off x="394920" y="830933"/>
            <a:ext cx="324145" cy="324035"/>
          </a:xfrm>
          <a:prstGeom prst="rect">
            <a:avLst/>
          </a:prstGeom>
          <a:noFill/>
          <a:ln>
            <a:noFill/>
          </a:ln>
        </p:spPr>
        <p:txBody>
          <a:bodyPr vert="horz" wrap="none" lIns="82296" tIns="41148" rIns="82296" bIns="41148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B145891-B8DB-4934-BF26-6F60E74F2848}" type="slidenum">
              <a:t>4</a:t>
            </a:fld>
            <a:endParaRPr lang="en-US" sz="1600" b="1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ＭＳ Ｐゴシック"/>
              <a:cs typeface="Myriad Pro Cond"/>
            </a:endParaRPr>
          </a:p>
        </p:txBody>
      </p:sp>
      <p:pic>
        <p:nvPicPr>
          <p:cNvPr id="15" name="Рисунок 25"/>
          <p:cNvPicPr>
            <a:picLocks noChangeAspect="1"/>
          </p:cNvPicPr>
          <p:nvPr/>
        </p:nvPicPr>
        <p:blipFill>
          <a:blip r:embed="rId3"/>
          <a:srcRect r="52729"/>
          <a:stretch>
            <a:fillRect/>
          </a:stretch>
        </p:blipFill>
        <p:spPr>
          <a:xfrm>
            <a:off x="813185" y="815096"/>
            <a:ext cx="453652" cy="34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5"/>
          <p:cNvSpPr/>
          <p:nvPr/>
        </p:nvSpPr>
        <p:spPr>
          <a:xfrm>
            <a:off x="3742181" y="1873623"/>
            <a:ext cx="4417000" cy="161985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9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ABLV Bank </a:t>
            </a:r>
            <a:r>
              <a:rPr lang="en-US" sz="2900" b="1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eligible for a guaranteed compensation</a:t>
            </a:r>
            <a:r>
              <a:rPr lang="en-US" sz="29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and </a:t>
            </a:r>
            <a:r>
              <a:rPr lang="en-US" sz="2900" b="1" dirty="0" smtClean="0">
                <a:solidFill>
                  <a:srgbClr val="3C8C93"/>
                </a:solidFill>
                <a:latin typeface="Calibri"/>
              </a:rPr>
              <a:t>it covers total amount of deposit</a:t>
            </a:r>
            <a:endParaRPr lang="en-US" sz="2900" b="1" i="0" u="none" strike="noStrike" kern="1200" cap="none" spc="0" baseline="0" dirty="0">
              <a:solidFill>
                <a:srgbClr val="3C8C93"/>
              </a:solidFill>
              <a:uFillTx/>
              <a:latin typeface="Calibri"/>
              <a:ea typeface="ＭＳ Ｐゴシック"/>
              <a:cs typeface="Myriad Pro Con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/>
          <p:nvPr/>
        </p:nvSpPr>
        <p:spPr>
          <a:xfrm>
            <a:off x="1137220" y="2778925"/>
            <a:ext cx="6869567" cy="1569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4300" b="1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THANK YOU</a:t>
            </a:r>
            <a:endParaRPr lang="en-US" sz="4300" b="1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Rectangle 4"/>
          <p:cNvSpPr txBox="1"/>
          <p:nvPr/>
        </p:nvSpPr>
        <p:spPr>
          <a:xfrm>
            <a:off x="3859124" y="4595527"/>
            <a:ext cx="4147663" cy="8653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2200" b="1" i="0" u="none" strike="noStrike" kern="0" cap="none" spc="0" baseline="0" dirty="0" smtClean="0">
                <a:solidFill>
                  <a:srgbClr val="355B99"/>
                </a:solidFill>
                <a:uFillTx/>
                <a:latin typeface="Calibri"/>
              </a:rPr>
              <a:t>FINANCIAL AND CAPITAL MARKET COMMISSION</a:t>
            </a:r>
            <a:endParaRPr lang="lv-LV" sz="2200" b="1" i="0" u="none" strike="noStrike" kern="0" cap="none" spc="0" baseline="0" dirty="0">
              <a:solidFill>
                <a:srgbClr val="355B99"/>
              </a:solidFill>
              <a:uFillTx/>
              <a:latin typeface="Calibri"/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19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Kungu ielā 1, Rīga LV 1050</a:t>
            </a:r>
            <a:r>
              <a:rPr lang="en-US" sz="19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, </a:t>
            </a:r>
            <a:r>
              <a:rPr lang="lv-LV" sz="1900" b="0" i="0" u="none" strike="noStrike" kern="0" cap="none" spc="0" baseline="0" dirty="0" err="1" smtClean="0">
                <a:solidFill>
                  <a:srgbClr val="000000"/>
                </a:solidFill>
                <a:uFillTx/>
                <a:latin typeface="Calibri"/>
              </a:rPr>
              <a:t>Phone</a:t>
            </a:r>
            <a:r>
              <a:rPr lang="lv-LV" sz="1900" b="0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: </a:t>
            </a:r>
            <a:r>
              <a:rPr lang="lv-LV" sz="19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+371 67774800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v-LV" sz="1900" b="0" i="0" u="none" strike="noStrike" kern="0" cap="none" spc="0" baseline="0" dirty="0" err="1">
                <a:solidFill>
                  <a:srgbClr val="000000"/>
                </a:solidFill>
                <a:uFillTx/>
                <a:latin typeface="Calibri"/>
              </a:rPr>
              <a:t>fktk@fktk.lv</a:t>
            </a:r>
            <a:r>
              <a:rPr lang="lv-LV" sz="19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 | </a:t>
            </a:r>
            <a:r>
              <a:rPr lang="lv-LV" sz="1900" b="0" i="0" u="none" strike="noStrike" kern="0" cap="none" spc="0" baseline="0" dirty="0" err="1">
                <a:solidFill>
                  <a:srgbClr val="000000"/>
                </a:solidFill>
                <a:uFillTx/>
                <a:latin typeface="Calibri"/>
              </a:rPr>
              <a:t>www.fktk.lv</a:t>
            </a:r>
            <a:endParaRPr lang="lv-LV" sz="1900" b="0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Line 2"/>
          <p:cNvSpPr/>
          <p:nvPr/>
        </p:nvSpPr>
        <p:spPr>
          <a:xfrm rot="10800009" flipH="1">
            <a:off x="3859115" y="4518095"/>
            <a:ext cx="4147663" cy="1062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28575">
            <a:solidFill>
              <a:srgbClr val="355B99"/>
            </a:solidFill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Прямоугольник 17"/>
          <p:cNvSpPr/>
          <p:nvPr/>
        </p:nvSpPr>
        <p:spPr>
          <a:xfrm rot="16200004">
            <a:off x="1782613" y="-293880"/>
            <a:ext cx="1107082" cy="4342083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355B99"/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82296" tIns="41148" rIns="82296" bIns="41148" anchor="t" anchorCtr="0" compatLnSpc="1"/>
          <a:lstStyle/>
          <a:p>
            <a:pPr marL="0" marR="0" lvl="0" indent="0" algn="l" defTabSz="82296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100" b="0" i="0" u="none" strike="noStrike" kern="1200" cap="none" spc="0" baseline="0">
              <a:solidFill>
                <a:srgbClr val="000000"/>
              </a:solidFill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pic>
        <p:nvPicPr>
          <p:cNvPr id="6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616" y="1246802"/>
            <a:ext cx="3305162" cy="1183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2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1412" y="6150903"/>
            <a:ext cx="390841" cy="390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3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67132" y="6150903"/>
            <a:ext cx="390841" cy="390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4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15937" y="6150903"/>
            <a:ext cx="390841" cy="3908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159</Words>
  <Application>Microsoft Office PowerPoint</Application>
  <PresentationFormat>On-screen Show (4:3)</PresentationFormat>
  <Paragraphs>44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Agnese Licite</dc:creator>
  <cp:lastModifiedBy>Ieva Upleja</cp:lastModifiedBy>
  <cp:revision>35</cp:revision>
  <cp:lastPrinted>2018-06-11T10:54:59Z</cp:lastPrinted>
  <dcterms:created xsi:type="dcterms:W3CDTF">2018-03-01T14:32:21Z</dcterms:created>
  <dcterms:modified xsi:type="dcterms:W3CDTF">2018-06-12T12:15:51Z</dcterms:modified>
</cp:coreProperties>
</file>